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0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2"/>
    <p:restoredTop sz="94626"/>
  </p:normalViewPr>
  <p:slideViewPr>
    <p:cSldViewPr snapToGrid="0" snapToObjects="1">
      <p:cViewPr varScale="1">
        <p:scale>
          <a:sx n="120" d="100"/>
          <a:sy n="120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FC8BD-1769-AC40-87F1-B2ECD8E1A38C}" type="datetimeFigureOut">
              <a:rPr lang="en-CN" smtClean="0"/>
              <a:t>9/26/24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90A60-1F19-0149-9C30-32672007749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554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CA1C-ED70-6145-9D13-8C96F9DD4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855F0-791D-BC47-A2F7-3ADFB5ACC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26D00-707A-9745-B56C-177EB42B5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792D9-67A6-1849-BBDF-60B6DCCC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7A08-AC69-224A-A55D-712CDC5B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77957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D9B0-222C-A741-96B8-72F19389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A84C9-4DCA-5E4D-8223-FB46F23DB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4204C-1FBB-F345-80D0-EF124B14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D0A22-FF29-C14D-9890-B66DB0A19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3C4F-755C-E64A-8292-0B422449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9609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FCCA6-C40E-B441-A5C6-BD7FCECB51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A914A-0250-AA46-8999-BAFA880B7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A7A95-E34C-1647-9E19-85357B53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328A7-BDCF-B949-AA7B-C1AFF843B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A8D4E-AC9A-7947-B0A0-7AAA3BEB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6693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ED8F-ED2A-0349-8574-E2F6738A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F29A2-8DBC-9B4E-97F9-F3A6887B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68738-B9E8-4F45-937B-AD347527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0FA9B-65B2-D048-9821-ABE1B8E0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17500-858A-1041-96E3-ED08C377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4990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333D-FE67-8F4C-A316-9B603A37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20482-65F0-D44D-9CE0-12D4FA7DA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A091C-46BD-3646-AE30-FD0F993F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43DE-0B17-2A4C-8077-F0A231087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A4AD0-007F-FB41-BA50-D338E170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5987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69C09-53DF-E243-8419-5F8A2B77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4EF9-F34F-344B-A1A8-B704D2763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FC475-9886-5A4B-B18E-B7A4EDFDF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AD7BD-BAB1-B440-A1F5-8F9D3D8D9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10C3C-9C52-D343-B6C8-30F44D35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D3C3A-F469-FB49-BF25-20608CA2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152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20DBA-A143-2541-8689-EF431AD49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692B-3851-0247-AB7C-9141B66F6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A8989-DC39-0945-829C-349080342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14A38-B9C2-7645-ABCD-DB93179CC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3FF8E-58A3-7449-99DD-0AB6D23BB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B78723-5753-F847-A8C7-F9536621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2CEE90-741E-6642-9877-EA9935656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84E048-3519-D048-8490-9E8C9E1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482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7414-16A1-B541-83BA-C02F92E6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252CA-D2A5-9542-804D-148CADCA2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0D5C2-BF0C-D244-9E86-0A03AFDF6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1F28C-57C5-4A48-91DB-D9AC22B8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2221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E256C-9A6E-284F-8FA0-97469348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2D313-98E9-B646-930A-FECE218A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F52B7-C81E-9443-A759-8888D553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135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6DA4F-77E8-114A-B320-CA428E28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29ED8-8256-9A40-B025-16E7F6D1B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FF345-B31F-4848-BA1D-5FA28B004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DC8BD-944F-7346-8B41-880DE655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979BE-B67A-4448-B9C3-E12B065D4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77812-2003-C242-80C4-E1582253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8823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B1AF-D4B1-B444-8B33-3BBCDB8D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1B992-ED7F-714D-BB86-4A7E45100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BEAF9-0D6E-1A4B-BC9C-0150B61FF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E6F72-9B72-B44E-9859-E1A72CF21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76999-F76A-AE4A-9870-D6BE3753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B0256-A41D-4C4C-90E0-5E9DCC705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211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FD45E-0051-D54E-9A79-BAB63D84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9ABCC-9343-8E4B-AECF-672CD076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FCCB2-745F-0D45-A642-7ADC2EBE4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BD85B-2333-BB43-9AFB-BE570C9B63F1}" type="datetimeFigureOut">
              <a:rPr lang="en-CN" smtClean="0"/>
              <a:t>9/26/24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4565C-0303-B642-9885-D3F9E4043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363AF-C502-8144-B4C7-9C7484B9A6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224AB-004F-8E4B-AAE5-EFC1C9735F4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8728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5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07/relationships/hdphoto" Target="../media/hdphoto7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07/relationships/hdphoto" Target="../media/hdphoto8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9.wdp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07/relationships/hdphoto" Target="../media/hdphoto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media" Target="../media/media18.m4a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07/relationships/hdphoto" Target="../media/hdphoto5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6.wdp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0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A6BB-8C27-6046-AF32-3A573739F4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+mn-lt"/>
              </a:rPr>
              <a:t>Predicting Telcom Customer Retention Using Machine Learning</a:t>
            </a:r>
            <a:br>
              <a:rPr lang="en-US" sz="4000" b="1" dirty="0">
                <a:solidFill>
                  <a:schemeClr val="bg1"/>
                </a:solidFill>
                <a:latin typeface="+mn-lt"/>
              </a:rPr>
            </a:br>
            <a:endParaRPr lang="en-CN" sz="4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9F216-DE9D-C149-A1BB-A51E2E0C8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59735"/>
            <a:ext cx="9144000" cy="1655762"/>
          </a:xfrm>
        </p:spPr>
        <p:txBody>
          <a:bodyPr/>
          <a:lstStyle/>
          <a:p>
            <a:pPr algn="l"/>
            <a:r>
              <a:rPr lang="en-CN">
                <a:solidFill>
                  <a:schemeClr val="bg1"/>
                </a:solidFill>
                <a:latin typeface="+mj-lt"/>
              </a:rPr>
              <a:t>Bruno Xie</a:t>
            </a:r>
            <a:endParaRPr lang="en-CN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9D30E-F384-E742-9C7A-6B7920B1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61" y="5735637"/>
            <a:ext cx="3504096" cy="923164"/>
          </a:xfrm>
          <a:prstGeom prst="rect">
            <a:avLst/>
          </a:prstGeom>
        </p:spPr>
      </p:pic>
      <p:pic>
        <p:nvPicPr>
          <p:cNvPr id="4" name="Audio Recording Mar 18, 2022 at 21:29:12" descr="Audio Recording Mar 18, 2022 at 21:29:12">
            <a:hlinkClick r:id="" action="ppaction://media"/>
            <a:extLst>
              <a:ext uri="{FF2B5EF4-FFF2-40B4-BE49-F238E27FC236}">
                <a16:creationId xmlns:a16="http://schemas.microsoft.com/office/drawing/2014/main" id="{CACC57C5-2827-3348-9A98-492ABDA7E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26492" y="17634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8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rgbClr val="6B0100"/>
                </a:solidFill>
              </a:rPr>
              <a:t>Random Forest – Unbalanced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65D62-D448-E245-9EB1-6ADE4A6A9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6395" y="2011290"/>
            <a:ext cx="6560198" cy="3853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8D9C72-6EF9-5842-B12C-08528D0D634E}"/>
              </a:ext>
            </a:extLst>
          </p:cNvPr>
          <p:cNvSpPr txBox="1"/>
          <p:nvPr/>
        </p:nvSpPr>
        <p:spPr>
          <a:xfrm>
            <a:off x="838200" y="1472485"/>
            <a:ext cx="4712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Parameter search: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variables to possibly split at in each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minimal node size to tune the parameters </a:t>
            </a:r>
            <a:endParaRPr lang="en-US" sz="28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A0EBB-6561-144D-B6C5-42FCC21117E0}"/>
              </a:ext>
            </a:extLst>
          </p:cNvPr>
          <p:cNvSpPr txBox="1"/>
          <p:nvPr/>
        </p:nvSpPr>
        <p:spPr>
          <a:xfrm>
            <a:off x="838200" y="4075324"/>
            <a:ext cx="4405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B0100"/>
                </a:solidFill>
              </a:rPr>
              <a:t>Optimal parameters: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B0100"/>
                </a:solidFill>
              </a:rPr>
              <a:t>number of trees = 1000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B0100"/>
                </a:solidFill>
              </a:rPr>
              <a:t>number of variables to split = 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B0100"/>
                </a:solidFill>
              </a:rPr>
              <a:t> minimal node size = 5</a:t>
            </a:r>
            <a:endParaRPr lang="en-US" sz="2800" dirty="0">
              <a:solidFill>
                <a:srgbClr val="6B0100"/>
              </a:solidFill>
              <a:effectLst/>
            </a:endParaRPr>
          </a:p>
        </p:txBody>
      </p:sp>
      <p:pic>
        <p:nvPicPr>
          <p:cNvPr id="10" name="Audio Recording Mar 18, 2022 at 9:49:38 PM" descr="Audio Recording Mar 18, 2022 at 9:49:38 PM">
            <a:hlinkClick r:id="" action="ppaction://media"/>
            <a:extLst>
              <a:ext uri="{FF2B5EF4-FFF2-40B4-BE49-F238E27FC236}">
                <a16:creationId xmlns:a16="http://schemas.microsoft.com/office/drawing/2014/main" id="{3B4884B3-AC52-6C4C-9348-E1D1AB897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73029" y="5867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4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rgbClr val="6B0100"/>
                </a:solidFill>
              </a:rPr>
              <a:t>Boosting – Unbalanced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806182-F454-5845-B6F3-B7C5D15F7D94}"/>
              </a:ext>
            </a:extLst>
          </p:cNvPr>
          <p:cNvSpPr txBox="1"/>
          <p:nvPr/>
        </p:nvSpPr>
        <p:spPr>
          <a:xfrm>
            <a:off x="838200" y="1472485"/>
            <a:ext cx="4712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Parameter search: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learning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maximum depth of trees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E9120-1028-B348-8A18-85FF8C79B1BB}"/>
              </a:ext>
            </a:extLst>
          </p:cNvPr>
          <p:cNvSpPr txBox="1"/>
          <p:nvPr/>
        </p:nvSpPr>
        <p:spPr>
          <a:xfrm>
            <a:off x="838200" y="2931540"/>
            <a:ext cx="4614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B0100"/>
                </a:solidFill>
              </a:rPr>
              <a:t>Optimal parameters: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B0100"/>
                </a:solidFill>
              </a:rPr>
              <a:t>learning rate = 0.01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B0100"/>
                </a:solidFill>
              </a:rPr>
              <a:t>maximum depth of trees =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43144F-A8BD-3F4F-87CE-E7BFA92DF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3006" y="1910030"/>
            <a:ext cx="6738994" cy="3865562"/>
          </a:xfrm>
          <a:prstGeom prst="rect">
            <a:avLst/>
          </a:prstGeom>
        </p:spPr>
      </p:pic>
      <p:pic>
        <p:nvPicPr>
          <p:cNvPr id="10" name="Audio Recording Mar 18, 2022 at 9:50:06 PM" descr="Audio Recording Mar 18, 2022 at 9:50:06 PM">
            <a:hlinkClick r:id="" action="ppaction://media"/>
            <a:extLst>
              <a:ext uri="{FF2B5EF4-FFF2-40B4-BE49-F238E27FC236}">
                <a16:creationId xmlns:a16="http://schemas.microsoft.com/office/drawing/2014/main" id="{776E7CD0-F8B7-D94A-A213-F41202AF7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55723" y="5124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9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rgbClr val="6B0100"/>
                </a:solidFill>
              </a:rPr>
              <a:t>Logistic Regression – Balanced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C5EC74-2D26-354F-8BE2-D481BFDFE1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N" dirty="0">
              <a:solidFill>
                <a:srgbClr val="6B01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F8E5B-3E74-1C48-A60C-F6995C3CEC7D}"/>
              </a:ext>
            </a:extLst>
          </p:cNvPr>
          <p:cNvSpPr txBox="1"/>
          <p:nvPr/>
        </p:nvSpPr>
        <p:spPr>
          <a:xfrm>
            <a:off x="838200" y="1472485"/>
            <a:ext cx="4712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model with </a:t>
            </a:r>
            <a:r>
              <a:rPr lang="el-GR" dirty="0">
                <a:solidFill>
                  <a:srgbClr val="404040"/>
                </a:solidFill>
                <a:latin typeface="-apple-system"/>
              </a:rPr>
              <a:t>λ</a:t>
            </a:r>
            <a:r>
              <a:rPr lang="en-US" dirty="0"/>
              <a:t> that minimizes cross-validated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model with </a:t>
            </a:r>
            <a:r>
              <a:rPr lang="el-GR" dirty="0"/>
              <a:t>λ</a:t>
            </a:r>
            <a:r>
              <a:rPr lang="en-US" dirty="0"/>
              <a:t> in which the error is within 1 se of the minimum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0B5AD-4BD6-BC4C-9A5F-73171E15D513}"/>
              </a:ext>
            </a:extLst>
          </p:cNvPr>
          <p:cNvSpPr txBox="1"/>
          <p:nvPr/>
        </p:nvSpPr>
        <p:spPr>
          <a:xfrm>
            <a:off x="838200" y="2882742"/>
            <a:ext cx="459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6B0100"/>
                </a:solidFill>
              </a:rPr>
              <a:t>similar predictive powers in terms of deviance, accuracy, and AUC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FD09D-8823-F842-8837-BC90343F3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379" y="1818659"/>
            <a:ext cx="6307551" cy="392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289CDD-B0B0-2F48-A156-25F259F7EC24}"/>
              </a:ext>
            </a:extLst>
          </p:cNvPr>
          <p:cNvSpPr txBox="1"/>
          <p:nvPr/>
        </p:nvSpPr>
        <p:spPr>
          <a:xfrm>
            <a:off x="838200" y="4057173"/>
            <a:ext cx="42505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B0100"/>
                </a:solidFill>
              </a:rPr>
              <a:t>Compared to unbalanced data, the performance is worse off</a:t>
            </a:r>
          </a:p>
        </p:txBody>
      </p:sp>
      <p:pic>
        <p:nvPicPr>
          <p:cNvPr id="14" name="Audio Recording Mar 18, 2022 at 9:43:09 PM" descr="Audio Recording Mar 18, 2022 at 9:43:09 PM">
            <a:hlinkClick r:id="" action="ppaction://media"/>
            <a:extLst>
              <a:ext uri="{FF2B5EF4-FFF2-40B4-BE49-F238E27FC236}">
                <a16:creationId xmlns:a16="http://schemas.microsoft.com/office/drawing/2014/main" id="{67C022B2-296D-3C43-82D9-D27B99B7D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35233" y="73024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5F2A15C-A414-A743-9231-59CF75342BB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>
                <a:solidFill>
                  <a:srgbClr val="6B0100"/>
                </a:solidFill>
              </a:rPr>
              <a:t>Random Forest – 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2B84A-BA3D-EC46-9B6D-326DE6B55A64}"/>
              </a:ext>
            </a:extLst>
          </p:cNvPr>
          <p:cNvSpPr txBox="1"/>
          <p:nvPr/>
        </p:nvSpPr>
        <p:spPr>
          <a:xfrm>
            <a:off x="838200" y="1472485"/>
            <a:ext cx="47121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Parameter search: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variables to possibly split at in each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minimal node size to tune the parameters </a:t>
            </a:r>
            <a:endParaRPr lang="en-US" sz="28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95AC85-CD6D-B645-83FF-C0274FDD4A48}"/>
              </a:ext>
            </a:extLst>
          </p:cNvPr>
          <p:cNvSpPr txBox="1"/>
          <p:nvPr/>
        </p:nvSpPr>
        <p:spPr>
          <a:xfrm>
            <a:off x="838200" y="4075324"/>
            <a:ext cx="43910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B0100"/>
                </a:solidFill>
              </a:rPr>
              <a:t>Optimal parameters: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B0100"/>
                </a:solidFill>
              </a:rPr>
              <a:t>number of trees = 1000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B0100"/>
                </a:solidFill>
              </a:rPr>
              <a:t>number of variables to split = 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B0100"/>
                </a:solidFill>
              </a:rPr>
              <a:t> minimal node size = 20</a:t>
            </a:r>
            <a:endParaRPr lang="en-US" sz="2800" dirty="0">
              <a:solidFill>
                <a:srgbClr val="6B0100"/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4363CC-B9C1-E44F-8C65-CF77ADA98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0379" y="1915397"/>
            <a:ext cx="6383427" cy="3671015"/>
          </a:xfrm>
          <a:prstGeom prst="rect">
            <a:avLst/>
          </a:prstGeom>
        </p:spPr>
      </p:pic>
      <p:pic>
        <p:nvPicPr>
          <p:cNvPr id="11" name="Audio Recording Mar 18, 2022 at 9:41:20 PM" descr="Audio Recording Mar 18, 2022 at 9:41:20 PM">
            <a:hlinkClick r:id="" action="ppaction://media"/>
            <a:extLst>
              <a:ext uri="{FF2B5EF4-FFF2-40B4-BE49-F238E27FC236}">
                <a16:creationId xmlns:a16="http://schemas.microsoft.com/office/drawing/2014/main" id="{5EF8ED6D-E4E5-C24D-8B67-10787C44C9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35692" y="5838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rgbClr val="6B0100"/>
                </a:solidFill>
              </a:rPr>
              <a:t>Boosting – Balanced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3B1F4FD-9BDB-974A-AF62-FC13ED4EACA4}"/>
              </a:ext>
            </a:extLst>
          </p:cNvPr>
          <p:cNvSpPr txBox="1">
            <a:spLocks/>
          </p:cNvSpPr>
          <p:nvPr/>
        </p:nvSpPr>
        <p:spPr>
          <a:xfrm>
            <a:off x="1624012" y="1937289"/>
            <a:ext cx="85772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N" dirty="0">
              <a:solidFill>
                <a:srgbClr val="6B01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507E7-136B-724B-8108-C0D9B00958BD}"/>
              </a:ext>
            </a:extLst>
          </p:cNvPr>
          <p:cNvSpPr txBox="1"/>
          <p:nvPr/>
        </p:nvSpPr>
        <p:spPr>
          <a:xfrm>
            <a:off x="838200" y="1472485"/>
            <a:ext cx="3843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Parameter search: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learning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maximum depth of trees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AF8B1-8416-884A-B90A-2F0107E57FB7}"/>
              </a:ext>
            </a:extLst>
          </p:cNvPr>
          <p:cNvSpPr txBox="1"/>
          <p:nvPr/>
        </p:nvSpPr>
        <p:spPr>
          <a:xfrm>
            <a:off x="838200" y="2400411"/>
            <a:ext cx="3764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0100"/>
                </a:solidFill>
              </a:rPr>
              <a:t>Optimal parameters: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6B0100"/>
                </a:solidFill>
              </a:rPr>
              <a:t>learning rate = 0.3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6B0100"/>
                </a:solidFill>
              </a:rPr>
              <a:t>maximum depth of trees = 5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6B01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279A3C-854C-8345-B156-3AC5DAFE4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1785" y="1472485"/>
            <a:ext cx="7033965" cy="4363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78D831-2F8A-3240-A48C-4DEFB55778FE}"/>
              </a:ext>
            </a:extLst>
          </p:cNvPr>
          <p:cNvSpPr txBox="1"/>
          <p:nvPr/>
        </p:nvSpPr>
        <p:spPr>
          <a:xfrm>
            <a:off x="391541" y="3639805"/>
            <a:ext cx="42505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6B0100"/>
                </a:solidFill>
              </a:rPr>
              <a:t>Compared to unbalanced data, the performance of boosting trees improves substantially</a:t>
            </a:r>
          </a:p>
        </p:txBody>
      </p:sp>
      <p:pic>
        <p:nvPicPr>
          <p:cNvPr id="13" name="Audio Recording Mar 18, 2022 at 9:40:24 PM" descr="Audio Recording Mar 18, 2022 at 9:40:24 PM">
            <a:hlinkClick r:id="" action="ppaction://media"/>
            <a:extLst>
              <a:ext uri="{FF2B5EF4-FFF2-40B4-BE49-F238E27FC236}">
                <a16:creationId xmlns:a16="http://schemas.microsoft.com/office/drawing/2014/main" id="{4B645BE4-661C-DA40-BF86-EF5284F50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82905" y="5947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6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rgbClr val="6B0100"/>
                </a:solidFill>
              </a:rPr>
              <a:t>Results</a:t>
            </a:r>
            <a:r>
              <a:rPr lang="zh-CN" altLang="en-US" dirty="0">
                <a:solidFill>
                  <a:srgbClr val="6B0100"/>
                </a:solidFill>
              </a:rPr>
              <a:t> </a:t>
            </a:r>
            <a:r>
              <a:rPr lang="en-US" altLang="zh-CN" dirty="0">
                <a:solidFill>
                  <a:srgbClr val="6B0100"/>
                </a:solidFill>
              </a:rPr>
              <a:t>– Unbalanced</a:t>
            </a:r>
            <a:r>
              <a:rPr lang="zh-CN" altLang="en-US" dirty="0">
                <a:solidFill>
                  <a:srgbClr val="6B0100"/>
                </a:solidFill>
              </a:rPr>
              <a:t> </a:t>
            </a:r>
            <a:r>
              <a:rPr lang="en-US" altLang="zh-CN" dirty="0">
                <a:solidFill>
                  <a:srgbClr val="6B0100"/>
                </a:solidFill>
              </a:rPr>
              <a:t>&amp;</a:t>
            </a:r>
            <a:r>
              <a:rPr lang="zh-CN" altLang="en-US" dirty="0">
                <a:solidFill>
                  <a:srgbClr val="6B0100"/>
                </a:solidFill>
              </a:rPr>
              <a:t> </a:t>
            </a:r>
            <a:r>
              <a:rPr lang="en-US" altLang="zh-CN" dirty="0">
                <a:solidFill>
                  <a:srgbClr val="6B0100"/>
                </a:solidFill>
              </a:rPr>
              <a:t>Balanced Data</a:t>
            </a:r>
            <a:r>
              <a:rPr lang="zh-CN" altLang="en-US" dirty="0">
                <a:solidFill>
                  <a:srgbClr val="6B0100"/>
                </a:solidFill>
              </a:rPr>
              <a:t> </a:t>
            </a:r>
            <a:endParaRPr lang="en-CN" dirty="0">
              <a:solidFill>
                <a:srgbClr val="6B01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C5DE59-A8E5-BC4B-8D52-60188A1E4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12" y="2564274"/>
            <a:ext cx="5870266" cy="3321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04503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4549D0-9297-7845-A667-2B74EC25A09E}"/>
              </a:ext>
            </a:extLst>
          </p:cNvPr>
          <p:cNvSpPr txBox="1"/>
          <p:nvPr/>
        </p:nvSpPr>
        <p:spPr>
          <a:xfrm>
            <a:off x="3422167" y="1690688"/>
            <a:ext cx="8350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 dirty="0">
                <a:solidFill>
                  <a:srgbClr val="6B0100"/>
                </a:solidFill>
              </a:rPr>
              <a:t>Random</a:t>
            </a:r>
            <a:r>
              <a:rPr lang="zh-CN" altLang="en-US" sz="2800" b="1" dirty="0">
                <a:solidFill>
                  <a:srgbClr val="6B0100"/>
                </a:solidFill>
              </a:rPr>
              <a:t> </a:t>
            </a:r>
            <a:r>
              <a:rPr lang="en-US" altLang="zh-CN" sz="2800" b="1" dirty="0">
                <a:solidFill>
                  <a:srgbClr val="6B0100"/>
                </a:solidFill>
              </a:rPr>
              <a:t>Forest is optimal</a:t>
            </a:r>
            <a:r>
              <a:rPr lang="zh-CN" altLang="en-US" sz="2800" b="1" dirty="0">
                <a:solidFill>
                  <a:srgbClr val="6B0100"/>
                </a:solidFill>
              </a:rPr>
              <a:t> </a:t>
            </a:r>
            <a:r>
              <a:rPr lang="en-US" altLang="zh-CN" sz="2800" b="1" dirty="0">
                <a:solidFill>
                  <a:srgbClr val="6B0100"/>
                </a:solidFill>
              </a:rPr>
              <a:t>for both</a:t>
            </a:r>
            <a:endParaRPr lang="en-CN" sz="2800" b="1" dirty="0">
              <a:solidFill>
                <a:srgbClr val="6B01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76610-D96B-D444-AD9D-303558735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024" y="2564274"/>
            <a:ext cx="5581940" cy="3321123"/>
          </a:xfrm>
          <a:prstGeom prst="rect">
            <a:avLst/>
          </a:prstGeom>
        </p:spPr>
      </p:pic>
      <p:pic>
        <p:nvPicPr>
          <p:cNvPr id="10" name="Audio Recording Mar 18, 2022 at 9:39:29 PM" descr="Audio Recording Mar 18, 2022 at 9:39:29 PM">
            <a:hlinkClick r:id="" action="ppaction://media"/>
            <a:extLst>
              <a:ext uri="{FF2B5EF4-FFF2-40B4-BE49-F238E27FC236}">
                <a16:creationId xmlns:a16="http://schemas.microsoft.com/office/drawing/2014/main" id="{09C64AE5-0659-E64C-A89A-7B85FEB65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0984" y="14011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B0100"/>
                </a:solidFill>
              </a:rPr>
              <a:t>Results</a:t>
            </a:r>
            <a:r>
              <a:rPr lang="en-US" altLang="zh-CN" dirty="0">
                <a:solidFill>
                  <a:srgbClr val="6B0100"/>
                </a:solidFill>
              </a:rPr>
              <a:t> – Unbalanced</a:t>
            </a:r>
            <a:r>
              <a:rPr lang="zh-CN" altLang="en-US" dirty="0">
                <a:solidFill>
                  <a:srgbClr val="6B0100"/>
                </a:solidFill>
              </a:rPr>
              <a:t> </a:t>
            </a:r>
            <a:r>
              <a:rPr lang="en-US" altLang="zh-CN" dirty="0">
                <a:solidFill>
                  <a:srgbClr val="6B0100"/>
                </a:solidFill>
              </a:rPr>
              <a:t>&amp;</a:t>
            </a:r>
            <a:r>
              <a:rPr lang="zh-CN" altLang="en-US" dirty="0">
                <a:solidFill>
                  <a:srgbClr val="6B0100"/>
                </a:solidFill>
              </a:rPr>
              <a:t> </a:t>
            </a:r>
            <a:r>
              <a:rPr lang="en-US" altLang="zh-CN" dirty="0">
                <a:solidFill>
                  <a:srgbClr val="6B0100"/>
                </a:solidFill>
              </a:rPr>
              <a:t>Balanced Data</a:t>
            </a:r>
            <a:r>
              <a:rPr lang="zh-CN" altLang="en-US" dirty="0">
                <a:solidFill>
                  <a:srgbClr val="6B0100"/>
                </a:solidFill>
              </a:rPr>
              <a:t> </a:t>
            </a:r>
            <a:endParaRPr lang="en-CN" dirty="0">
              <a:solidFill>
                <a:srgbClr val="6B01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7597-9707-9F4B-9F42-BDBEE376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623" y="2260613"/>
            <a:ext cx="6734175" cy="610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 potential problem is, while the model is doing generally well in predicting users who stay, it doesn’t predict well in users who churn</a:t>
            </a:r>
            <a:endParaRPr lang="en-CN" sz="1800" dirty="0">
              <a:solidFill>
                <a:srgbClr val="6B01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9EFEE29-95BB-224D-B491-897E6459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09" y="2960427"/>
            <a:ext cx="5094502" cy="317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57FFA4D-6BC9-E049-B890-3C263BBF0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02" y="2921192"/>
            <a:ext cx="5576898" cy="321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0C637-9E04-AA4B-9CBD-AF7F524F1FA4}"/>
              </a:ext>
            </a:extLst>
          </p:cNvPr>
          <p:cNvSpPr txBox="1"/>
          <p:nvPr/>
        </p:nvSpPr>
        <p:spPr>
          <a:xfrm>
            <a:off x="3185077" y="1696345"/>
            <a:ext cx="5821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 dirty="0">
                <a:solidFill>
                  <a:srgbClr val="6B0100"/>
                </a:solidFill>
              </a:rPr>
              <a:t>Random</a:t>
            </a:r>
            <a:r>
              <a:rPr lang="zh-CN" altLang="en-US" sz="2800" b="1" dirty="0">
                <a:solidFill>
                  <a:srgbClr val="6B0100"/>
                </a:solidFill>
              </a:rPr>
              <a:t> </a:t>
            </a:r>
            <a:r>
              <a:rPr lang="en-US" altLang="zh-CN" sz="2800" b="1" dirty="0">
                <a:solidFill>
                  <a:srgbClr val="6B0100"/>
                </a:solidFill>
              </a:rPr>
              <a:t>Forest is optimal</a:t>
            </a:r>
            <a:r>
              <a:rPr lang="zh-CN" altLang="en-US" sz="2800" b="1" dirty="0">
                <a:solidFill>
                  <a:srgbClr val="6B0100"/>
                </a:solidFill>
              </a:rPr>
              <a:t> </a:t>
            </a:r>
            <a:r>
              <a:rPr lang="en-US" altLang="zh-CN" sz="2800" b="1" dirty="0">
                <a:solidFill>
                  <a:srgbClr val="6B0100"/>
                </a:solidFill>
              </a:rPr>
              <a:t>for both</a:t>
            </a:r>
            <a:endParaRPr lang="en-CN" sz="2800" b="1" dirty="0">
              <a:solidFill>
                <a:srgbClr val="6B0100"/>
              </a:solidFill>
            </a:endParaRPr>
          </a:p>
        </p:txBody>
      </p:sp>
      <p:pic>
        <p:nvPicPr>
          <p:cNvPr id="7" name="Audio Recording Mar 18, 2022 at 9:38:16 PM" descr="Audio Recording Mar 18, 2022 at 9:38:16 PM">
            <a:hlinkClick r:id="" action="ppaction://media"/>
            <a:extLst>
              <a:ext uri="{FF2B5EF4-FFF2-40B4-BE49-F238E27FC236}">
                <a16:creationId xmlns:a16="http://schemas.microsoft.com/office/drawing/2014/main" id="{1FEB963C-45A3-1A41-B5C5-0A40FF323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98839" y="13733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B0100"/>
                </a:solidFill>
              </a:rPr>
              <a:t>Conclusions and Improvements</a:t>
            </a:r>
            <a:endParaRPr lang="en-CN" dirty="0">
              <a:solidFill>
                <a:srgbClr val="6B01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7597-9707-9F4B-9F42-BDBEE376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357"/>
            <a:ext cx="10691191" cy="4667250"/>
          </a:xfrm>
        </p:spPr>
        <p:txBody>
          <a:bodyPr>
            <a:normAutofit/>
          </a:bodyPr>
          <a:lstStyle/>
          <a:p>
            <a:r>
              <a:rPr lang="en-US" dirty="0"/>
              <a:t>Best-performing model: random forest</a:t>
            </a:r>
          </a:p>
          <a:p>
            <a:r>
              <a:rPr lang="en-US" dirty="0"/>
              <a:t>80% accuracy overall</a:t>
            </a:r>
          </a:p>
          <a:p>
            <a:endParaRPr lang="en-US" dirty="0">
              <a:solidFill>
                <a:srgbClr val="6B0100"/>
              </a:solidFill>
            </a:endParaRPr>
          </a:p>
          <a:p>
            <a:endParaRPr lang="en-US" dirty="0">
              <a:solidFill>
                <a:srgbClr val="6B0100"/>
              </a:solidFill>
            </a:endParaRPr>
          </a:p>
          <a:p>
            <a:r>
              <a:rPr lang="en-US" dirty="0">
                <a:solidFill>
                  <a:srgbClr val="6B0100"/>
                </a:solidFill>
              </a:rPr>
              <a:t>Issue faced: unbalanced dataset</a:t>
            </a:r>
          </a:p>
          <a:p>
            <a:r>
              <a:rPr lang="en-US" dirty="0"/>
              <a:t>Using up-sampling but not successfully solving the issue</a:t>
            </a:r>
          </a:p>
          <a:p>
            <a:r>
              <a:rPr lang="en-US" dirty="0"/>
              <a:t>Future improvement: focusing on better dealing with class imbalance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Audio Recording Mar 18, 2022 at 9:34:28 PM" descr="Audio Recording Mar 18, 2022 at 9:34:28 PM">
            <a:hlinkClick r:id="" action="ppaction://media"/>
            <a:extLst>
              <a:ext uri="{FF2B5EF4-FFF2-40B4-BE49-F238E27FC236}">
                <a16:creationId xmlns:a16="http://schemas.microsoft.com/office/drawing/2014/main" id="{22F63676-1F65-2344-8B1C-98EB17F45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43429" y="2674711"/>
            <a:ext cx="812800" cy="812800"/>
          </a:xfrm>
          <a:prstGeom prst="rect">
            <a:avLst/>
          </a:prstGeom>
        </p:spPr>
      </p:pic>
      <p:pic>
        <p:nvPicPr>
          <p:cNvPr id="8" name="Audio Recording Mar 18, 2022 at 9:35:40 PM" descr="Audio Recording Mar 18, 2022 at 9:35:40 PM">
            <a:hlinkClick r:id="" action="ppaction://media"/>
            <a:extLst>
              <a:ext uri="{FF2B5EF4-FFF2-40B4-BE49-F238E27FC236}">
                <a16:creationId xmlns:a16="http://schemas.microsoft.com/office/drawing/2014/main" id="{C61318F6-C881-4C46-A8F4-3DC7E2D527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6052" y="520576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2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3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solidFill>
                  <a:srgbClr val="6B01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7597-9707-9F4B-9F42-BDBEE376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0197"/>
            <a:ext cx="10515600" cy="2477017"/>
          </a:xfrm>
        </p:spPr>
        <p:txBody>
          <a:bodyPr>
            <a:normAutofit/>
          </a:bodyPr>
          <a:lstStyle/>
          <a:p>
            <a:r>
              <a:rPr lang="en-US" dirty="0"/>
              <a:t>Covers network segments: transport, connectivity, and distributed network applications</a:t>
            </a:r>
          </a:p>
          <a:p>
            <a:r>
              <a:rPr lang="en-US" dirty="0"/>
              <a:t>Provides services: phone, multiple lines, internet, online security, online backup, device protection, tech support, and streaming TV and movies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563109-5816-A94C-AAC6-0D695FE2B51C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0" name="Picture 2" descr="Telco Systems">
            <a:extLst>
              <a:ext uri="{FF2B5EF4-FFF2-40B4-BE49-F238E27FC236}">
                <a16:creationId xmlns:a16="http://schemas.microsoft.com/office/drawing/2014/main" id="{BE587C25-5120-7942-BA90-A885A30F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762A2C3-63A1-7D49-9EA5-DACEC85B842C}"/>
              </a:ext>
            </a:extLst>
          </p:cNvPr>
          <p:cNvSpPr txBox="1">
            <a:spLocks/>
          </p:cNvSpPr>
          <p:nvPr/>
        </p:nvSpPr>
        <p:spPr>
          <a:xfrm>
            <a:off x="838200" y="1733798"/>
            <a:ext cx="11239979" cy="1469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Founded in 1972, with over 40 years of experience in the design and development of high-performance network communications solutions</a:t>
            </a:r>
          </a:p>
        </p:txBody>
      </p:sp>
      <p:pic>
        <p:nvPicPr>
          <p:cNvPr id="6" name="Audio Recording Mar 18, 2022 at 21:30:23" descr="Audio Recording Mar 18, 2022 at 21:30:23">
            <a:hlinkClick r:id="" action="ppaction://media"/>
            <a:extLst>
              <a:ext uri="{FF2B5EF4-FFF2-40B4-BE49-F238E27FC236}">
                <a16:creationId xmlns:a16="http://schemas.microsoft.com/office/drawing/2014/main" id="{E87F16D1-90EF-1D48-B4A2-966AF39F7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23021" y="6215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>
                <a:solidFill>
                  <a:srgbClr val="6B0100"/>
                </a:solidFill>
              </a:rPr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7597-9707-9F4B-9F42-BDBEE376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969918"/>
            <a:ext cx="10515600" cy="610724"/>
          </a:xfrm>
        </p:spPr>
        <p:txBody>
          <a:bodyPr/>
          <a:lstStyle/>
          <a:p>
            <a:pPr marL="0" indent="0">
              <a:buNone/>
            </a:pPr>
            <a:r>
              <a:rPr lang="en-CN" b="1" dirty="0"/>
              <a:t>Our goal is help </a:t>
            </a:r>
            <a:r>
              <a:rPr lang="en-US" b="1" dirty="0"/>
              <a:t>Telco retain customers by predicting users’ behaviors </a:t>
            </a:r>
            <a:endParaRPr lang="en-C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7B17AE-6257-B74B-B0DF-6ED3818E27E0}"/>
              </a:ext>
            </a:extLst>
          </p:cNvPr>
          <p:cNvSpPr txBox="1">
            <a:spLocks/>
          </p:cNvSpPr>
          <p:nvPr/>
        </p:nvSpPr>
        <p:spPr>
          <a:xfrm>
            <a:off x="838201" y="1733798"/>
            <a:ext cx="10515600" cy="1469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Retention management is extremely important as the costs of acquiring new customers are higher than keeping the existing customers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5B0CE6-0F9B-C74D-82E8-E11EED5BBCD4}"/>
              </a:ext>
            </a:extLst>
          </p:cNvPr>
          <p:cNvSpPr txBox="1"/>
          <p:nvPr/>
        </p:nvSpPr>
        <p:spPr>
          <a:xfrm>
            <a:off x="838199" y="3779753"/>
            <a:ext cx="105155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We </a:t>
            </a:r>
            <a:r>
              <a:rPr lang="en-US" sz="2800" dirty="0">
                <a:solidFill>
                  <a:srgbClr val="000000"/>
                </a:solidFill>
              </a:rPr>
              <a:t>will run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 several models including logistic regression, random forest, and boosting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to study which factors will impact customer churn</a:t>
            </a:r>
            <a:endParaRPr lang="en-CN" sz="2800" dirty="0"/>
          </a:p>
        </p:txBody>
      </p:sp>
      <p:pic>
        <p:nvPicPr>
          <p:cNvPr id="7" name="Audio Recording Mar 18, 2022 at 21:32:04" descr="Audio Recording Mar 18, 2022 at 21:32:04">
            <a:hlinkClick r:id="" action="ppaction://media"/>
            <a:extLst>
              <a:ext uri="{FF2B5EF4-FFF2-40B4-BE49-F238E27FC236}">
                <a16:creationId xmlns:a16="http://schemas.microsoft.com/office/drawing/2014/main" id="{DD134768-58B1-0049-9958-2DCAA7A93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69395" y="6215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1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rgbClr val="6B0100"/>
                </a:solidFill>
              </a:rPr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7597-9707-9F4B-9F42-BDBEE376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357"/>
            <a:ext cx="10691191" cy="4667250"/>
          </a:xfrm>
        </p:spPr>
        <p:txBody>
          <a:bodyPr>
            <a:normAutofit lnSpcReduction="10000"/>
          </a:bodyPr>
          <a:lstStyle/>
          <a:p>
            <a:r>
              <a:rPr lang="en-CN" b="1" dirty="0"/>
              <a:t>Source: </a:t>
            </a:r>
            <a:r>
              <a:rPr lang="en-CN" dirty="0"/>
              <a:t>Kaggle</a:t>
            </a:r>
          </a:p>
          <a:p>
            <a:r>
              <a:rPr lang="en-US" b="1" dirty="0"/>
              <a:t>Summary: </a:t>
            </a:r>
            <a:r>
              <a:rPr lang="en-US" b="1" dirty="0">
                <a:solidFill>
                  <a:srgbClr val="6B0100"/>
                </a:solidFill>
              </a:rPr>
              <a:t>7043</a:t>
            </a:r>
            <a:r>
              <a:rPr lang="en-US" dirty="0"/>
              <a:t> Telco customers</a:t>
            </a:r>
          </a:p>
          <a:p>
            <a:pPr lvl="1"/>
            <a:r>
              <a:rPr lang="en-US" sz="2800" b="1" dirty="0"/>
              <a:t>Customer Behavior: </a:t>
            </a:r>
            <a:r>
              <a:rPr lang="en-US" sz="2800" dirty="0">
                <a:solidFill>
                  <a:srgbClr val="6B0100"/>
                </a:solidFill>
              </a:rPr>
              <a:t>churn </a:t>
            </a:r>
          </a:p>
          <a:p>
            <a:pPr lvl="1"/>
            <a:r>
              <a:rPr lang="en-US" sz="2800" b="1" dirty="0"/>
              <a:t>Services: </a:t>
            </a:r>
            <a:r>
              <a:rPr lang="en-US" sz="2800" dirty="0">
                <a:solidFill>
                  <a:srgbClr val="6B0100"/>
                </a:solidFill>
              </a:rPr>
              <a:t>phone, multiple lines, internet, online security, online backup, device protection, tech support, and streaming TV and movies</a:t>
            </a:r>
          </a:p>
          <a:p>
            <a:pPr lvl="1"/>
            <a:r>
              <a:rPr lang="en-US" sz="2800" b="1" dirty="0"/>
              <a:t>Customer Account Information: </a:t>
            </a:r>
            <a:r>
              <a:rPr lang="en-US" sz="2800" dirty="0">
                <a:solidFill>
                  <a:srgbClr val="6B0100"/>
                </a:solidFill>
              </a:rPr>
              <a:t>how long they’ve been a customer, contract, payment method, paperless billing, monthly charges, and total charges</a:t>
            </a:r>
          </a:p>
          <a:p>
            <a:pPr lvl="1"/>
            <a:r>
              <a:rPr lang="en-US" sz="2800" b="1" dirty="0"/>
              <a:t>Demographic Info: </a:t>
            </a:r>
            <a:r>
              <a:rPr lang="en-US" sz="2800" dirty="0">
                <a:solidFill>
                  <a:srgbClr val="6B0100"/>
                </a:solidFill>
              </a:rPr>
              <a:t>gender, age range, and if they have partners and dependents</a:t>
            </a:r>
            <a:br>
              <a:rPr lang="en-US" dirty="0">
                <a:solidFill>
                  <a:srgbClr val="6B0100"/>
                </a:solidFill>
              </a:rPr>
            </a:br>
            <a:endParaRPr lang="en-CN" dirty="0">
              <a:solidFill>
                <a:srgbClr val="6B01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Audio Recording Mar 18, 2022 at 21:34:16" descr="Audio Recording Mar 18, 2022 at 21:34:16">
            <a:hlinkClick r:id="" action="ppaction://media"/>
            <a:extLst>
              <a:ext uri="{FF2B5EF4-FFF2-40B4-BE49-F238E27FC236}">
                <a16:creationId xmlns:a16="http://schemas.microsoft.com/office/drawing/2014/main" id="{C3506064-A24A-194E-8B12-49F4545BA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66624" y="8225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8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2" y="1439151"/>
            <a:ext cx="5503661" cy="1325563"/>
          </a:xfrm>
        </p:spPr>
        <p:txBody>
          <a:bodyPr>
            <a:normAutofit/>
          </a:bodyPr>
          <a:lstStyle/>
          <a:p>
            <a:r>
              <a:rPr lang="en-CN" sz="2800" dirty="0">
                <a:latin typeface="+mn-lt"/>
              </a:rPr>
              <a:t>Which type of customers are more likely to churn?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123C8BC-62F4-E54B-8E64-538D48560B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4924717"/>
              </p:ext>
            </p:extLst>
          </p:nvPr>
        </p:nvGraphicFramePr>
        <p:xfrm>
          <a:off x="6156329" y="1098892"/>
          <a:ext cx="5278639" cy="497847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19659">
                  <a:extLst>
                    <a:ext uri="{9D8B030D-6E8A-4147-A177-3AD203B41FA5}">
                      <a16:colId xmlns:a16="http://schemas.microsoft.com/office/drawing/2014/main" val="2656783399"/>
                    </a:ext>
                  </a:extLst>
                </a:gridCol>
                <a:gridCol w="1319659">
                  <a:extLst>
                    <a:ext uri="{9D8B030D-6E8A-4147-A177-3AD203B41FA5}">
                      <a16:colId xmlns:a16="http://schemas.microsoft.com/office/drawing/2014/main" val="4283905283"/>
                    </a:ext>
                  </a:extLst>
                </a:gridCol>
                <a:gridCol w="1319662">
                  <a:extLst>
                    <a:ext uri="{9D8B030D-6E8A-4147-A177-3AD203B41FA5}">
                      <a16:colId xmlns:a16="http://schemas.microsoft.com/office/drawing/2014/main" val="1983011109"/>
                    </a:ext>
                  </a:extLst>
                </a:gridCol>
                <a:gridCol w="1319659">
                  <a:extLst>
                    <a:ext uri="{9D8B030D-6E8A-4147-A177-3AD203B41FA5}">
                      <a16:colId xmlns:a16="http://schemas.microsoft.com/office/drawing/2014/main" val="1545650381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chemeClr val="bg1"/>
                          </a:solidFill>
                        </a:rPr>
                        <a:t>Services</a:t>
                      </a:r>
                    </a:p>
                  </a:txBody>
                  <a:tcPr anchor="ctr">
                    <a:solidFill>
                      <a:srgbClr val="6B0100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b="0" dirty="0"/>
                    </a:p>
                  </a:txBody>
                  <a:tcPr anchor="ctr">
                    <a:solidFill>
                      <a:srgbClr val="6B0100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b="1" dirty="0">
                        <a:solidFill>
                          <a:srgbClr val="6B0100"/>
                        </a:solidFill>
                      </a:endParaRPr>
                    </a:p>
                  </a:txBody>
                  <a:tcPr anchor="ctr">
                    <a:solidFill>
                      <a:srgbClr val="6B0100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b="0" dirty="0"/>
                    </a:p>
                  </a:txBody>
                  <a:tcPr anchor="ctr">
                    <a:solidFill>
                      <a:srgbClr val="6B01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573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Multiple Lines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0" dirty="0"/>
                        <a:t>Yes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No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0" dirty="0"/>
                        <a:t>No phone service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407664"/>
                  </a:ext>
                </a:extLst>
              </a:tr>
              <a:tr h="662106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Online Security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Yes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No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No internet service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322590"/>
                  </a:ext>
                </a:extLst>
              </a:tr>
              <a:tr h="662106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Online Backup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Yes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No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No internet service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411178"/>
                  </a:ext>
                </a:extLst>
              </a:tr>
              <a:tr h="662106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Device Protection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Yes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No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No internet service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876641"/>
                  </a:ext>
                </a:extLst>
              </a:tr>
              <a:tr h="662106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Tech</a:t>
                      </a:r>
                    </a:p>
                    <a:p>
                      <a:pPr algn="ctr"/>
                      <a:r>
                        <a:rPr lang="en-CN" b="1" dirty="0"/>
                        <a:t>Support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Yes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No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No internet service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808553"/>
                  </a:ext>
                </a:extLst>
              </a:tr>
              <a:tr h="662106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Streaming</a:t>
                      </a:r>
                    </a:p>
                    <a:p>
                      <a:pPr algn="ctr"/>
                      <a:r>
                        <a:rPr lang="en-CN" b="1" dirty="0"/>
                        <a:t>TV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Yes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No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No internet service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310432"/>
                  </a:ext>
                </a:extLst>
              </a:tr>
              <a:tr h="662106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Streaming</a:t>
                      </a:r>
                      <a:br>
                        <a:rPr lang="en-CN" b="1" dirty="0"/>
                      </a:br>
                      <a:r>
                        <a:rPr lang="en-CN" b="1" dirty="0"/>
                        <a:t>Movie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Yes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No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No internet service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774209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6C3291D-CE4A-F646-B058-6BDC95B56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559210"/>
              </p:ext>
            </p:extLst>
          </p:nvPr>
        </p:nvGraphicFramePr>
        <p:xfrm>
          <a:off x="606152" y="2852367"/>
          <a:ext cx="5278639" cy="166794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19659">
                  <a:extLst>
                    <a:ext uri="{9D8B030D-6E8A-4147-A177-3AD203B41FA5}">
                      <a16:colId xmlns:a16="http://schemas.microsoft.com/office/drawing/2014/main" val="2706621380"/>
                    </a:ext>
                  </a:extLst>
                </a:gridCol>
                <a:gridCol w="1319660">
                  <a:extLst>
                    <a:ext uri="{9D8B030D-6E8A-4147-A177-3AD203B41FA5}">
                      <a16:colId xmlns:a16="http://schemas.microsoft.com/office/drawing/2014/main" val="2144431487"/>
                    </a:ext>
                  </a:extLst>
                </a:gridCol>
                <a:gridCol w="659830">
                  <a:extLst>
                    <a:ext uri="{9D8B030D-6E8A-4147-A177-3AD203B41FA5}">
                      <a16:colId xmlns:a16="http://schemas.microsoft.com/office/drawing/2014/main" val="3717881724"/>
                    </a:ext>
                  </a:extLst>
                </a:gridCol>
                <a:gridCol w="659830">
                  <a:extLst>
                    <a:ext uri="{9D8B030D-6E8A-4147-A177-3AD203B41FA5}">
                      <a16:colId xmlns:a16="http://schemas.microsoft.com/office/drawing/2014/main" val="2588615362"/>
                    </a:ext>
                  </a:extLst>
                </a:gridCol>
                <a:gridCol w="1319660">
                  <a:extLst>
                    <a:ext uri="{9D8B030D-6E8A-4147-A177-3AD203B41FA5}">
                      <a16:colId xmlns:a16="http://schemas.microsoft.com/office/drawing/2014/main" val="235561852"/>
                    </a:ext>
                  </a:extLst>
                </a:gridCol>
              </a:tblGrid>
              <a:tr h="362858">
                <a:tc gridSpan="5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chemeClr val="bg1"/>
                          </a:solidFill>
                        </a:rPr>
                        <a:t>Services</a:t>
                      </a:r>
                    </a:p>
                  </a:txBody>
                  <a:tcPr anchor="ctr">
                    <a:solidFill>
                      <a:srgbClr val="6B0100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b="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b="1" dirty="0">
                        <a:solidFill>
                          <a:srgbClr val="6B01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N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071862"/>
                  </a:ext>
                </a:extLst>
              </a:tr>
              <a:tr h="662106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Internet Service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0" dirty="0"/>
                        <a:t>DSL</a:t>
                      </a: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Fiber optic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0" dirty="0"/>
                        <a:t>No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451261"/>
                  </a:ext>
                </a:extLst>
              </a:tr>
              <a:tr h="625287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Phone </a:t>
                      </a:r>
                    </a:p>
                    <a:p>
                      <a:pPr algn="ctr"/>
                      <a:r>
                        <a:rPr lang="en-CN" b="1" dirty="0"/>
                        <a:t>Service</a:t>
                      </a: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Yes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N" dirty="0"/>
                        <a:t>No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2306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A5A02CC7-FB66-004F-9CD4-54DD2351D2A5}"/>
              </a:ext>
            </a:extLst>
          </p:cNvPr>
          <p:cNvSpPr txBox="1">
            <a:spLocks/>
          </p:cNvSpPr>
          <p:nvPr/>
        </p:nvSpPr>
        <p:spPr>
          <a:xfrm>
            <a:off x="493642" y="5262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>
                <a:solidFill>
                  <a:srgbClr val="6B0100"/>
                </a:solidFill>
              </a:rPr>
              <a:t>Data Exploration </a:t>
            </a:r>
          </a:p>
        </p:txBody>
      </p:sp>
      <p:pic>
        <p:nvPicPr>
          <p:cNvPr id="3" name="Audio Recording Mar 18, 2022 at 21:35:22" descr="Audio Recording Mar 18, 2022 at 21:35:22">
            <a:hlinkClick r:id="" action="ppaction://media"/>
            <a:extLst>
              <a:ext uri="{FF2B5EF4-FFF2-40B4-BE49-F238E27FC236}">
                <a16:creationId xmlns:a16="http://schemas.microsoft.com/office/drawing/2014/main" id="{C7F81C4B-842E-DD46-957F-EAD746FDF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47400" y="5844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7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21" y="365125"/>
            <a:ext cx="10515600" cy="1325563"/>
          </a:xfrm>
        </p:spPr>
        <p:txBody>
          <a:bodyPr/>
          <a:lstStyle/>
          <a:p>
            <a:r>
              <a:rPr lang="en-CN" dirty="0">
                <a:solidFill>
                  <a:srgbClr val="6B0100"/>
                </a:solidFill>
              </a:rPr>
              <a:t>Data Exploration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538E66D-3B7D-6349-9F7D-32221862C0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765384"/>
              </p:ext>
            </p:extLst>
          </p:nvPr>
        </p:nvGraphicFramePr>
        <p:xfrm>
          <a:off x="373093" y="2057798"/>
          <a:ext cx="6435304" cy="386291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45102">
                  <a:extLst>
                    <a:ext uri="{9D8B030D-6E8A-4147-A177-3AD203B41FA5}">
                      <a16:colId xmlns:a16="http://schemas.microsoft.com/office/drawing/2014/main" val="2656783399"/>
                    </a:ext>
                  </a:extLst>
                </a:gridCol>
                <a:gridCol w="1072551">
                  <a:extLst>
                    <a:ext uri="{9D8B030D-6E8A-4147-A177-3AD203B41FA5}">
                      <a16:colId xmlns:a16="http://schemas.microsoft.com/office/drawing/2014/main" val="4283905283"/>
                    </a:ext>
                  </a:extLst>
                </a:gridCol>
                <a:gridCol w="357516">
                  <a:extLst>
                    <a:ext uri="{9D8B030D-6E8A-4147-A177-3AD203B41FA5}">
                      <a16:colId xmlns:a16="http://schemas.microsoft.com/office/drawing/2014/main" val="3202584799"/>
                    </a:ext>
                  </a:extLst>
                </a:gridCol>
                <a:gridCol w="715034">
                  <a:extLst>
                    <a:ext uri="{9D8B030D-6E8A-4147-A177-3AD203B41FA5}">
                      <a16:colId xmlns:a16="http://schemas.microsoft.com/office/drawing/2014/main" val="1056159146"/>
                    </a:ext>
                  </a:extLst>
                </a:gridCol>
                <a:gridCol w="715034">
                  <a:extLst>
                    <a:ext uri="{9D8B030D-6E8A-4147-A177-3AD203B41FA5}">
                      <a16:colId xmlns:a16="http://schemas.microsoft.com/office/drawing/2014/main" val="1983011109"/>
                    </a:ext>
                  </a:extLst>
                </a:gridCol>
                <a:gridCol w="357516">
                  <a:extLst>
                    <a:ext uri="{9D8B030D-6E8A-4147-A177-3AD203B41FA5}">
                      <a16:colId xmlns:a16="http://schemas.microsoft.com/office/drawing/2014/main" val="3261660999"/>
                    </a:ext>
                  </a:extLst>
                </a:gridCol>
                <a:gridCol w="1072551">
                  <a:extLst>
                    <a:ext uri="{9D8B030D-6E8A-4147-A177-3AD203B41FA5}">
                      <a16:colId xmlns:a16="http://schemas.microsoft.com/office/drawing/2014/main" val="1416484559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chemeClr val="bg1"/>
                          </a:solidFill>
                        </a:rPr>
                        <a:t>Customer Account Information</a:t>
                      </a:r>
                    </a:p>
                  </a:txBody>
                  <a:tcPr anchor="ctr">
                    <a:solidFill>
                      <a:srgbClr val="6B0100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b="1" dirty="0">
                        <a:solidFill>
                          <a:srgbClr val="6B0100"/>
                        </a:solidFill>
                      </a:endParaRPr>
                    </a:p>
                  </a:txBody>
                  <a:tcPr anchor="ctr">
                    <a:solidFill>
                      <a:srgbClr val="6B0100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N" b="0" dirty="0"/>
                    </a:p>
                  </a:txBody>
                  <a:tcPr anchor="ctr">
                    <a:solidFill>
                      <a:srgbClr val="6B0100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N" b="0" dirty="0"/>
                    </a:p>
                  </a:txBody>
                  <a:tcPr anchor="ctr">
                    <a:solidFill>
                      <a:srgbClr val="6B0100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674194"/>
                  </a:ext>
                </a:extLst>
              </a:tr>
              <a:tr h="536822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Contract</a:t>
                      </a: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Month-to-month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N" b="0" dirty="0"/>
                        <a:t>One year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b="0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N" b="0" dirty="0"/>
                        <a:t>Two years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185620"/>
                  </a:ext>
                </a:extLst>
              </a:tr>
              <a:tr h="5684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b="1" dirty="0"/>
                        <a:t>Paperless Billing</a:t>
                      </a:r>
                    </a:p>
                  </a:txBody>
                  <a:tcPr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Yes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dirty="0"/>
                        <a:t>No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675576"/>
                  </a:ext>
                </a:extLst>
              </a:tr>
              <a:tr h="549522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Payment Method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Eletronic check</a:t>
                      </a: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N" dirty="0"/>
                        <a:t>Mailed check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N" dirty="0"/>
                        <a:t>Bank transfer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Credit card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495533"/>
                  </a:ext>
                </a:extLst>
              </a:tr>
              <a:tr h="549522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Monthly Charges</a:t>
                      </a:r>
                    </a:p>
                  </a:txBody>
                  <a:tcPr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High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b="0" dirty="0">
                          <a:solidFill>
                            <a:schemeClr val="tx1"/>
                          </a:solidFill>
                        </a:rPr>
                        <a:t>Low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932126"/>
                  </a:ext>
                </a:extLst>
              </a:tr>
              <a:tr h="549522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Total Charges</a:t>
                      </a:r>
                    </a:p>
                  </a:txBody>
                  <a:tcPr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b="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Low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223048"/>
                  </a:ext>
                </a:extLst>
              </a:tr>
              <a:tr h="549522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Tenure</a:t>
                      </a:r>
                    </a:p>
                  </a:txBody>
                  <a:tcPr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b="0" dirty="0">
                          <a:solidFill>
                            <a:schemeClr val="tx1"/>
                          </a:solidFill>
                        </a:rPr>
                        <a:t>Long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Short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N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13697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CD7267CD-CD5C-214F-929D-3646F69BE3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1247283"/>
              </p:ext>
            </p:extLst>
          </p:nvPr>
        </p:nvGraphicFramePr>
        <p:xfrm>
          <a:off x="6994193" y="2055812"/>
          <a:ext cx="4528932" cy="238629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09644">
                  <a:extLst>
                    <a:ext uri="{9D8B030D-6E8A-4147-A177-3AD203B41FA5}">
                      <a16:colId xmlns:a16="http://schemas.microsoft.com/office/drawing/2014/main" val="2656783399"/>
                    </a:ext>
                  </a:extLst>
                </a:gridCol>
                <a:gridCol w="1509644">
                  <a:extLst>
                    <a:ext uri="{9D8B030D-6E8A-4147-A177-3AD203B41FA5}">
                      <a16:colId xmlns:a16="http://schemas.microsoft.com/office/drawing/2014/main" val="4283905283"/>
                    </a:ext>
                  </a:extLst>
                </a:gridCol>
                <a:gridCol w="1509644">
                  <a:extLst>
                    <a:ext uri="{9D8B030D-6E8A-4147-A177-3AD203B41FA5}">
                      <a16:colId xmlns:a16="http://schemas.microsoft.com/office/drawing/2014/main" val="1983011109"/>
                    </a:ext>
                  </a:extLst>
                </a:gridCol>
              </a:tblGrid>
              <a:tr h="233860">
                <a:tc gridSpan="3"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chemeClr val="bg1"/>
                          </a:solidFill>
                        </a:rPr>
                        <a:t>Demographic Info</a:t>
                      </a:r>
                    </a:p>
                  </a:txBody>
                  <a:tcPr anchor="ctr">
                    <a:solidFill>
                      <a:srgbClr val="6B0100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b="1" dirty="0">
                        <a:solidFill>
                          <a:srgbClr val="6B01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N" b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743811"/>
                  </a:ext>
                </a:extLst>
              </a:tr>
              <a:tr h="490687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Gender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Female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0" dirty="0"/>
                        <a:t>Male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185620"/>
                  </a:ext>
                </a:extLst>
              </a:tr>
              <a:tr h="519580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Senior Citizen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Yes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No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675576"/>
                  </a:ext>
                </a:extLst>
              </a:tr>
              <a:tr h="490687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Partner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Yes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No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495533"/>
                  </a:ext>
                </a:extLst>
              </a:tr>
              <a:tr h="519580">
                <a:tc>
                  <a:txBody>
                    <a:bodyPr/>
                    <a:lstStyle/>
                    <a:p>
                      <a:pPr algn="ctr"/>
                      <a:r>
                        <a:rPr lang="en-CN" b="1" dirty="0"/>
                        <a:t>Dependents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Yes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b="1" dirty="0">
                          <a:solidFill>
                            <a:srgbClr val="6B0100"/>
                          </a:solidFill>
                        </a:rPr>
                        <a:t>No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407664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DCBF65CA-0FEE-9C4A-820A-B08A6B5F296A}"/>
              </a:ext>
            </a:extLst>
          </p:cNvPr>
          <p:cNvSpPr txBox="1">
            <a:spLocks/>
          </p:cNvSpPr>
          <p:nvPr/>
        </p:nvSpPr>
        <p:spPr>
          <a:xfrm>
            <a:off x="355120" y="928240"/>
            <a:ext cx="113538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2800" dirty="0">
                <a:latin typeface="+mn-lt"/>
              </a:rPr>
              <a:t>Which type of customers are more likely to churn?</a:t>
            </a:r>
          </a:p>
        </p:txBody>
      </p:sp>
      <p:pic>
        <p:nvPicPr>
          <p:cNvPr id="3" name="Audio Recording Mar 18, 2022 at 21:37:38" descr="Audio Recording Mar 18, 2022 at 21:37:38">
            <a:hlinkClick r:id="" action="ppaction://media"/>
            <a:extLst>
              <a:ext uri="{FF2B5EF4-FFF2-40B4-BE49-F238E27FC236}">
                <a16:creationId xmlns:a16="http://schemas.microsoft.com/office/drawing/2014/main" id="{0032298D-15FE-CD41-A5DB-EA0A5D0BD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47400" y="8266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rgbClr val="6B0100"/>
                </a:solidFill>
              </a:rPr>
              <a:t>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7597-9707-9F4B-9F42-BDBEE3761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357"/>
            <a:ext cx="11353800" cy="4667250"/>
          </a:xfrm>
        </p:spPr>
        <p:txBody>
          <a:bodyPr>
            <a:normAutofit/>
          </a:bodyPr>
          <a:lstStyle/>
          <a:p>
            <a:r>
              <a:rPr lang="en-CN" dirty="0"/>
              <a:t>Dropped</a:t>
            </a:r>
            <a:r>
              <a:rPr lang="zh-CN" altLang="en-US" dirty="0"/>
              <a:t> </a:t>
            </a:r>
            <a:r>
              <a:rPr lang="en-US" altLang="zh-CN" dirty="0"/>
              <a:t>irrelevant variable </a:t>
            </a:r>
            <a:r>
              <a:rPr lang="en-US" altLang="zh-CN" i="1" dirty="0"/>
              <a:t>customer ID</a:t>
            </a:r>
          </a:p>
          <a:p>
            <a:r>
              <a:rPr lang="en-US" dirty="0"/>
              <a:t>Standardized continuous variables </a:t>
            </a:r>
            <a:r>
              <a:rPr lang="en-US" i="1" dirty="0"/>
              <a:t>monthly charges, total charges, tenure</a:t>
            </a:r>
          </a:p>
          <a:p>
            <a:r>
              <a:rPr lang="en-US" dirty="0"/>
              <a:t>Transformed categorical variables into separated variables with dummy values </a:t>
            </a:r>
          </a:p>
          <a:p>
            <a:r>
              <a:rPr lang="en-CN" dirty="0"/>
              <a:t> Split 50% data into training set, 25% into validation set, 25% into test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45" name="Picture 1" descr="page7image20541632">
            <a:extLst>
              <a:ext uri="{FF2B5EF4-FFF2-40B4-BE49-F238E27FC236}">
                <a16:creationId xmlns:a16="http://schemas.microsoft.com/office/drawing/2014/main" id="{96421B38-12C7-A74F-B199-7B6FF7C8C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9733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age7image20541632">
            <a:extLst>
              <a:ext uri="{FF2B5EF4-FFF2-40B4-BE49-F238E27FC236}">
                <a16:creationId xmlns:a16="http://schemas.microsoft.com/office/drawing/2014/main" id="{37A89FD8-A432-4D4B-B141-380C5F9C6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9733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Recording Mar 18, 2022 at 21:38:27" descr="Audio Recording Mar 18, 2022 at 21:38:27">
            <a:hlinkClick r:id="" action="ppaction://media"/>
            <a:extLst>
              <a:ext uri="{FF2B5EF4-FFF2-40B4-BE49-F238E27FC236}">
                <a16:creationId xmlns:a16="http://schemas.microsoft.com/office/drawing/2014/main" id="{516ECF17-DBE2-A349-96BE-584F0FACC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29421" y="6215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3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rgbClr val="6B0100"/>
                </a:solidFill>
              </a:rPr>
              <a:t>Summary of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5DE760-36AE-BF46-BCE7-28C645296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52086" y="1340344"/>
            <a:ext cx="6687827" cy="5257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Audio Recording Mar 18, 2022 at 21:39:34" descr="Audio Recording Mar 18, 2022 at 21:39:34">
            <a:hlinkClick r:id="" action="ppaction://media"/>
            <a:extLst>
              <a:ext uri="{FF2B5EF4-FFF2-40B4-BE49-F238E27FC236}">
                <a16:creationId xmlns:a16="http://schemas.microsoft.com/office/drawing/2014/main" id="{94B9AC46-5881-4945-A4FB-9A67895A3E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03733" y="6665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6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E251-1CBB-044F-8608-A5253865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solidFill>
                  <a:srgbClr val="6B0100"/>
                </a:solidFill>
              </a:rPr>
              <a:t>Logistic Regression – Unbalanced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55A1E1-85E5-D740-ABBC-9F5EE2990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88190" y="1472485"/>
            <a:ext cx="6527800" cy="4067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4B011-30CD-7148-8CE9-0890C156E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47276"/>
            <a:ext cx="2464904" cy="610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52642C-82E5-B94B-9FAD-1AA6FB34777D}"/>
              </a:ext>
            </a:extLst>
          </p:cNvPr>
          <p:cNvSpPr/>
          <p:nvPr/>
        </p:nvSpPr>
        <p:spPr>
          <a:xfrm>
            <a:off x="1" y="1"/>
            <a:ext cx="12191999" cy="365124"/>
          </a:xfrm>
          <a:prstGeom prst="rect">
            <a:avLst/>
          </a:prstGeom>
          <a:solidFill>
            <a:srgbClr val="6B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2" descr="Telco Systems">
            <a:extLst>
              <a:ext uri="{FF2B5EF4-FFF2-40B4-BE49-F238E27FC236}">
                <a16:creationId xmlns:a16="http://schemas.microsoft.com/office/drawing/2014/main" id="{B844303B-3072-554F-8E13-198A9A5D4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4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21" y="6185435"/>
            <a:ext cx="1448758" cy="6148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83079-C240-EF46-997F-602A9F903A18}"/>
              </a:ext>
            </a:extLst>
          </p:cNvPr>
          <p:cNvSpPr txBox="1"/>
          <p:nvPr/>
        </p:nvSpPr>
        <p:spPr>
          <a:xfrm>
            <a:off x="838200" y="1472485"/>
            <a:ext cx="4712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Regular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Lasso model with </a:t>
            </a:r>
            <a:r>
              <a:rPr lang="el-GR" sz="2400" dirty="0">
                <a:solidFill>
                  <a:srgbClr val="404040"/>
                </a:solidFill>
                <a:latin typeface="-apple-system"/>
              </a:rPr>
              <a:t>λ</a:t>
            </a:r>
            <a:r>
              <a:rPr lang="en-US" sz="2400" dirty="0"/>
              <a:t> that minimizes cross-validated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Lasso model with </a:t>
            </a:r>
            <a:r>
              <a:rPr lang="el-GR" sz="2400" dirty="0"/>
              <a:t>λ</a:t>
            </a:r>
            <a:r>
              <a:rPr lang="en-US" sz="2400" dirty="0"/>
              <a:t> in which the error is within 1 se of the minimum</a:t>
            </a:r>
            <a:endParaRPr lang="en-C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D1819-6B55-034E-9B72-49CF3872C196}"/>
              </a:ext>
            </a:extLst>
          </p:cNvPr>
          <p:cNvSpPr txBox="1"/>
          <p:nvPr/>
        </p:nvSpPr>
        <p:spPr>
          <a:xfrm>
            <a:off x="838200" y="3888350"/>
            <a:ext cx="4405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solidFill>
                  <a:srgbClr val="6B0100"/>
                </a:solidFill>
              </a:rPr>
              <a:t>similar predictive powers in terms of deviance, accuracy, and AUC</a:t>
            </a:r>
          </a:p>
        </p:txBody>
      </p:sp>
      <p:pic>
        <p:nvPicPr>
          <p:cNvPr id="10" name="Audio Recording Mar 18, 2022 at 9:48:53 PM" descr="Audio Recording Mar 18, 2022 at 9:48:53 PM">
            <a:hlinkClick r:id="" action="ppaction://media"/>
            <a:extLst>
              <a:ext uri="{FF2B5EF4-FFF2-40B4-BE49-F238E27FC236}">
                <a16:creationId xmlns:a16="http://schemas.microsoft.com/office/drawing/2014/main" id="{43C45AA7-FF54-894A-AEFA-019B7D1A1A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39808" y="5973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9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733</Words>
  <Application>Microsoft Macintosh PowerPoint</Application>
  <PresentationFormat>Widescreen</PresentationFormat>
  <Paragraphs>159</Paragraphs>
  <Slides>17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Wingdings</vt:lpstr>
      <vt:lpstr>Office Theme</vt:lpstr>
      <vt:lpstr>Predicting Telcom Customer Retention Using Machine Learning </vt:lpstr>
      <vt:lpstr>Introduction</vt:lpstr>
      <vt:lpstr>Our Goal</vt:lpstr>
      <vt:lpstr>Data Overview</vt:lpstr>
      <vt:lpstr>Which type of customers are more likely to churn?</vt:lpstr>
      <vt:lpstr>Data Exploration </vt:lpstr>
      <vt:lpstr>Data Cleaning </vt:lpstr>
      <vt:lpstr>Summary of Results</vt:lpstr>
      <vt:lpstr>Logistic Regression – Unbalanced Data</vt:lpstr>
      <vt:lpstr>Random Forest – Unbalanced Data</vt:lpstr>
      <vt:lpstr>Boosting – Unbalanced Data</vt:lpstr>
      <vt:lpstr>Logistic Regression – Balanced Data</vt:lpstr>
      <vt:lpstr>PowerPoint Presentation</vt:lpstr>
      <vt:lpstr>Boosting – Balanced Data</vt:lpstr>
      <vt:lpstr>Results – Unbalanced &amp; Balanced Data </vt:lpstr>
      <vt:lpstr>Results – Unbalanced &amp; Balanced Data </vt:lpstr>
      <vt:lpstr>Conclusions and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Telcom Customer Retention Using Machine Learning </dc:title>
  <dc:creator>Huang Serena</dc:creator>
  <cp:lastModifiedBy>Bruno Xie</cp:lastModifiedBy>
  <cp:revision>6</cp:revision>
  <dcterms:created xsi:type="dcterms:W3CDTF">2022-03-17T16:10:27Z</dcterms:created>
  <dcterms:modified xsi:type="dcterms:W3CDTF">2024-09-27T06:42:28Z</dcterms:modified>
</cp:coreProperties>
</file>